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784975" cy="98567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93812B-7DEB-43FD-9AB4-B92B4E56F688}" type="datetimeFigureOut">
              <a:rPr lang="en-US" smtClean="0"/>
              <a:pPr/>
              <a:t>10/28/2013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178D7B-140C-48BF-844A-B900A8EF1E9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93812B-7DEB-43FD-9AB4-B92B4E56F688}" type="datetimeFigureOut">
              <a:rPr lang="en-US" smtClean="0"/>
              <a:pPr/>
              <a:t>10/28/2013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178D7B-140C-48BF-844A-B900A8EF1E9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93812B-7DEB-43FD-9AB4-B92B4E56F688}" type="datetimeFigureOut">
              <a:rPr lang="en-US" smtClean="0"/>
              <a:pPr/>
              <a:t>10/28/2013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178D7B-140C-48BF-844A-B900A8EF1E9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93812B-7DEB-43FD-9AB4-B92B4E56F688}" type="datetimeFigureOut">
              <a:rPr lang="en-US" smtClean="0"/>
              <a:pPr/>
              <a:t>10/28/2013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178D7B-140C-48BF-844A-B900A8EF1E9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93812B-7DEB-43FD-9AB4-B92B4E56F688}" type="datetimeFigureOut">
              <a:rPr lang="en-US" smtClean="0"/>
              <a:pPr/>
              <a:t>10/28/2013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178D7B-140C-48BF-844A-B900A8EF1E9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93812B-7DEB-43FD-9AB4-B92B4E56F688}" type="datetimeFigureOut">
              <a:rPr lang="en-US" smtClean="0"/>
              <a:pPr/>
              <a:t>10/28/2013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178D7B-140C-48BF-844A-B900A8EF1E9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93812B-7DEB-43FD-9AB4-B92B4E56F688}" type="datetimeFigureOut">
              <a:rPr lang="en-US" smtClean="0"/>
              <a:pPr/>
              <a:t>10/28/2013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178D7B-140C-48BF-844A-B900A8EF1E9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93812B-7DEB-43FD-9AB4-B92B4E56F688}" type="datetimeFigureOut">
              <a:rPr lang="en-US" smtClean="0"/>
              <a:pPr/>
              <a:t>10/28/2013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178D7B-140C-48BF-844A-B900A8EF1E9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93812B-7DEB-43FD-9AB4-B92B4E56F688}" type="datetimeFigureOut">
              <a:rPr lang="en-US" smtClean="0"/>
              <a:pPr/>
              <a:t>10/28/2013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178D7B-140C-48BF-844A-B900A8EF1E9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93812B-7DEB-43FD-9AB4-B92B4E56F688}" type="datetimeFigureOut">
              <a:rPr lang="en-US" smtClean="0"/>
              <a:pPr/>
              <a:t>10/28/2013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178D7B-140C-48BF-844A-B900A8EF1E9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93812B-7DEB-43FD-9AB4-B92B4E56F688}" type="datetimeFigureOut">
              <a:rPr lang="en-US" smtClean="0"/>
              <a:pPr/>
              <a:t>10/28/2013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178D7B-140C-48BF-844A-B900A8EF1E9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793812B-7DEB-43FD-9AB4-B92B4E56F688}" type="datetimeFigureOut">
              <a:rPr lang="en-US" smtClean="0"/>
              <a:pPr/>
              <a:t>10/28/2013</a:t>
            </a:fld>
            <a:endParaRPr lang="en-GB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A178D7B-140C-48BF-844A-B900A8EF1E9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://youtu.be/YINmKrCynhU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http://youtu.be/eUz75_8gPs0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hyperlink" Target="http://youtu.be/1gzkCuLGzn0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-142908" y="2780366"/>
            <a:ext cx="9429816" cy="934386"/>
          </a:xfrm>
        </p:spPr>
        <p:txBody>
          <a:bodyPr>
            <a:noAutofit/>
          </a:bodyPr>
          <a:lstStyle/>
          <a:p>
            <a:pPr algn="ctr"/>
            <a:r>
              <a:rPr lang="en-GB" sz="72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Modelling</a:t>
            </a:r>
            <a:endParaRPr lang="en-GB" sz="720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4929190" y="2357430"/>
            <a:ext cx="3714776" cy="500066"/>
          </a:xfrm>
        </p:spPr>
        <p:txBody>
          <a:bodyPr>
            <a:normAutofit fontScale="85000" lnSpcReduction="1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GB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Design and Manufacture</a:t>
            </a:r>
            <a:endParaRPr lang="en-GB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 cstate="print"/>
          <a:srcRect l="8368" r="64435" b="3125"/>
          <a:stretch>
            <a:fillRect/>
          </a:stretch>
        </p:blipFill>
        <p:spPr bwMode="auto">
          <a:xfrm>
            <a:off x="7072330" y="604454"/>
            <a:ext cx="714380" cy="681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 l="8333" r="65104" b="2849"/>
          <a:stretch>
            <a:fillRect/>
          </a:stretch>
        </p:blipFill>
        <p:spPr bwMode="auto">
          <a:xfrm>
            <a:off x="7858148" y="602297"/>
            <a:ext cx="697235" cy="68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285720" y="6090842"/>
            <a:ext cx="85725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Name: …………………………………………………………  Class:……………… Teacher:…………………………………………..</a:t>
            </a:r>
            <a:endParaRPr lang="en-GB" sz="1600" dirty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764704"/>
            <a:ext cx="756084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accent1"/>
                </a:solidFill>
              </a:rPr>
              <a:t>What is modelling in Design and Manufacture?</a:t>
            </a:r>
          </a:p>
          <a:p>
            <a:endParaRPr lang="en-GB" dirty="0" smtClean="0">
              <a:solidFill>
                <a:schemeClr val="accent1"/>
              </a:solidFill>
            </a:endParaRPr>
          </a:p>
          <a:p>
            <a:r>
              <a:rPr lang="en-GB" sz="1400" dirty="0"/>
              <a:t>Designers present their ideas to the user, client and manufacturer as models, </a:t>
            </a:r>
            <a:r>
              <a:rPr lang="en-GB" sz="1400" dirty="0" smtClean="0"/>
              <a:t>mock-ups, prototypes and computer generated 3D models.</a:t>
            </a:r>
          </a:p>
          <a:p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/>
              <a:t>Model</a:t>
            </a:r>
            <a:r>
              <a:rPr lang="en-GB" sz="1400" dirty="0"/>
              <a:t> - a scaled down graphic representation of a design</a:t>
            </a:r>
            <a:r>
              <a:rPr lang="en-GB" sz="14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/>
              <a:t>Prototype</a:t>
            </a:r>
            <a:r>
              <a:rPr lang="en-GB" sz="1400" dirty="0"/>
              <a:t> - a life size working model of a design used for testing development and evaluation</a:t>
            </a:r>
            <a:r>
              <a:rPr lang="en-GB" sz="14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/>
              <a:t>Mock-up</a:t>
            </a:r>
            <a:r>
              <a:rPr lang="en-GB" sz="1400" dirty="0"/>
              <a:t> - a model of a product built for study, testing and </a:t>
            </a:r>
            <a:r>
              <a:rPr lang="en-GB" sz="1400" dirty="0" smtClean="0"/>
              <a:t>display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 smtClean="0"/>
              <a:t>Computer Generated 3d modelling </a:t>
            </a:r>
            <a:r>
              <a:rPr lang="en-GB" sz="1400" dirty="0" smtClean="0"/>
              <a:t>– modelling software is used to create a realistic rendered model of the product.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/>
          </a:p>
          <a:p>
            <a:r>
              <a:rPr lang="en-GB" sz="1400" b="1" dirty="0"/>
              <a:t>Model making</a:t>
            </a:r>
            <a:r>
              <a:rPr lang="en-GB" sz="1400" dirty="0"/>
              <a:t> can be a very quick and cheap method of producing a prototype. Suitable materials include paper, card, foam board, </a:t>
            </a:r>
            <a:r>
              <a:rPr lang="en-GB" sz="1400" dirty="0" err="1"/>
              <a:t>styrofoam</a:t>
            </a:r>
            <a:r>
              <a:rPr lang="en-GB" sz="1400" dirty="0"/>
              <a:t>™, wire and 3mm MDF.</a:t>
            </a:r>
          </a:p>
          <a:p>
            <a:r>
              <a:rPr lang="en-GB" sz="1400" dirty="0"/>
              <a:t>Users, clients and manufacturers use models to evaluate ideas and decide how well they meet their needs and how best to make it.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712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764704"/>
            <a:ext cx="4176464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accent1"/>
                </a:solidFill>
              </a:rPr>
              <a:t>Modelling - Styrofoam</a:t>
            </a:r>
          </a:p>
          <a:p>
            <a:endParaRPr lang="en-GB" dirty="0">
              <a:solidFill>
                <a:schemeClr val="accent1"/>
              </a:solidFill>
            </a:endParaRPr>
          </a:p>
          <a:p>
            <a:r>
              <a:rPr lang="en-GB" sz="1400" dirty="0"/>
              <a:t>There are many ways to build models. Some materials are more suited to making a certain type of model than others</a:t>
            </a:r>
            <a:r>
              <a:rPr lang="en-GB" sz="1400" dirty="0" smtClean="0"/>
              <a:t>.</a:t>
            </a:r>
          </a:p>
          <a:p>
            <a:endParaRPr lang="en-GB" sz="1400" dirty="0"/>
          </a:p>
          <a:p>
            <a:r>
              <a:rPr lang="en-GB" sz="1400" dirty="0">
                <a:solidFill>
                  <a:schemeClr val="accent1"/>
                </a:solidFill>
              </a:rPr>
              <a:t>Styrofoam</a:t>
            </a:r>
            <a:r>
              <a:rPr lang="en-GB" sz="1400" dirty="0"/>
              <a:t>—This material is good for making block models as it is very easy to cut and form into thick 3D shapes.</a:t>
            </a:r>
          </a:p>
          <a:p>
            <a:r>
              <a:rPr lang="en-GB" sz="1400" dirty="0"/>
              <a:t>Styrofoam comes in large sheets, which commonly range from 25mm to 110mm thick and is usually coloured blue or</a:t>
            </a:r>
          </a:p>
          <a:p>
            <a:r>
              <a:rPr lang="en-GB" sz="1400" dirty="0"/>
              <a:t>pink. Styrofoam can be cut using a craft knife, fine bladed saw or hot wire cutter and shaped using sand paper, files or a</a:t>
            </a:r>
          </a:p>
          <a:p>
            <a:r>
              <a:rPr lang="en-GB" sz="1400" dirty="0" err="1"/>
              <a:t>surform</a:t>
            </a:r>
            <a:r>
              <a:rPr lang="en-GB" sz="1400" dirty="0"/>
              <a:t>. When cutting or sanding </a:t>
            </a:r>
            <a:r>
              <a:rPr lang="en-GB" sz="1400" dirty="0" err="1"/>
              <a:t>styrofoam</a:t>
            </a:r>
            <a:r>
              <a:rPr lang="en-GB" sz="1400" dirty="0"/>
              <a:t>, a dust mask and eye protection must be worn.</a:t>
            </a:r>
            <a:endParaRPr lang="en-GB" sz="1400" dirty="0" smtClean="0">
              <a:solidFill>
                <a:schemeClr val="accent1"/>
              </a:solidFill>
            </a:endParaRPr>
          </a:p>
          <a:p>
            <a:endParaRPr lang="en-GB" dirty="0" smtClean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/>
          </a:p>
          <a:p>
            <a:r>
              <a:rPr lang="en-GB" dirty="0">
                <a:hlinkClick r:id="rId2"/>
              </a:rPr>
              <a:t>http://youtu.be/YINmKrCynhU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701"/>
          <a:stretch/>
        </p:blipFill>
        <p:spPr>
          <a:xfrm>
            <a:off x="4932040" y="1628799"/>
            <a:ext cx="3456384" cy="321351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220072" y="4941168"/>
            <a:ext cx="26642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Example of a Styrofoam model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56282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764704"/>
            <a:ext cx="417646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accent1"/>
                </a:solidFill>
              </a:rPr>
              <a:t>Modelling – Clay</a:t>
            </a:r>
          </a:p>
          <a:p>
            <a:endParaRPr lang="en-GB" dirty="0">
              <a:solidFill>
                <a:schemeClr val="accent1"/>
              </a:solidFill>
            </a:endParaRPr>
          </a:p>
          <a:p>
            <a:r>
              <a:rPr lang="en-GB" sz="1400" dirty="0" smtClean="0">
                <a:solidFill>
                  <a:schemeClr val="accent1"/>
                </a:solidFill>
              </a:rPr>
              <a:t>Clay</a:t>
            </a:r>
            <a:r>
              <a:rPr lang="en-GB" sz="1400" dirty="0" smtClean="0"/>
              <a:t>—This </a:t>
            </a:r>
            <a:r>
              <a:rPr lang="en-GB" sz="1400" dirty="0"/>
              <a:t>material is good for making block models </a:t>
            </a:r>
            <a:r>
              <a:rPr lang="en-GB" sz="1400" dirty="0" smtClean="0"/>
              <a:t>and more complicated models as </a:t>
            </a:r>
            <a:r>
              <a:rPr lang="en-GB" sz="1400" dirty="0"/>
              <a:t>it is very easy to cut and form into thick 3D shapes</a:t>
            </a:r>
            <a:r>
              <a:rPr lang="en-GB" sz="1400" dirty="0" smtClean="0"/>
              <a:t>.</a:t>
            </a:r>
          </a:p>
          <a:p>
            <a:r>
              <a:rPr lang="en-GB" sz="1400" dirty="0" smtClean="0"/>
              <a:t>One mayor advantage of using clay is that if you make a mistake or change the design, this can be easily done by adding or taking more clay away.</a:t>
            </a:r>
            <a:endParaRPr lang="en-GB" sz="1400" dirty="0"/>
          </a:p>
          <a:p>
            <a:endParaRPr lang="en-GB" dirty="0" smtClean="0"/>
          </a:p>
          <a:p>
            <a:endParaRPr lang="en-GB" dirty="0">
              <a:solidFill>
                <a:schemeClr val="accent1"/>
              </a:solidFill>
            </a:endParaRPr>
          </a:p>
          <a:p>
            <a:r>
              <a:rPr lang="en-GB" dirty="0">
                <a:hlinkClick r:id="rId2"/>
              </a:rPr>
              <a:t>http://youtu.be/eUz75_8gPs0</a:t>
            </a: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/>
          </a:p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1556792"/>
            <a:ext cx="3024336" cy="302433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28084" y="4679376"/>
            <a:ext cx="26642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Example of a Clay model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77978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800" dirty="0">
                <a:solidFill>
                  <a:schemeClr val="accent1"/>
                </a:solidFill>
              </a:rPr>
              <a:t>Modelling </a:t>
            </a:r>
            <a:r>
              <a:rPr lang="en-GB" sz="1800" dirty="0" smtClean="0">
                <a:solidFill>
                  <a:schemeClr val="accent1"/>
                </a:solidFill>
              </a:rPr>
              <a:t>– Rapid Prototyping</a:t>
            </a:r>
          </a:p>
          <a:p>
            <a:pPr marL="0" indent="0">
              <a:buNone/>
            </a:pPr>
            <a:endParaRPr lang="en-GB" sz="1800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GB" sz="1400" dirty="0"/>
              <a:t>What is </a:t>
            </a:r>
            <a:r>
              <a:rPr lang="en-GB" sz="1400" dirty="0">
                <a:solidFill>
                  <a:schemeClr val="accent1"/>
                </a:solidFill>
              </a:rPr>
              <a:t>Rapid Prototyping</a:t>
            </a:r>
          </a:p>
          <a:p>
            <a:pPr marL="0" indent="0">
              <a:buNone/>
            </a:pPr>
            <a:r>
              <a:rPr lang="en-GB" sz="1400" dirty="0"/>
              <a:t>Rapid prototyping is the name given to a number of processes used to turn CAD models into 3D objects very</a:t>
            </a:r>
          </a:p>
          <a:p>
            <a:pPr marL="0" indent="0">
              <a:buNone/>
            </a:pPr>
            <a:r>
              <a:rPr lang="en-GB" sz="1400" dirty="0"/>
              <a:t>quickly.</a:t>
            </a:r>
            <a:endParaRPr lang="en-GB" sz="14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GB" sz="1400" dirty="0" smtClean="0"/>
              <a:t>The process is normally carried out on a 3D printer which uses plastic such as ABS to construct the model. The printer melts the plastic through a nozzle onto a base board </a:t>
            </a:r>
            <a:r>
              <a:rPr lang="en-GB" sz="1400" dirty="0" smtClean="0"/>
              <a:t>into </a:t>
            </a:r>
            <a:r>
              <a:rPr lang="en-GB" sz="1400" dirty="0" smtClean="0"/>
              <a:t>the shape of the product. The printer does this a layer at a time building up </a:t>
            </a:r>
            <a:r>
              <a:rPr lang="en-GB" sz="1400" dirty="0" smtClean="0"/>
              <a:t>into the completed </a:t>
            </a:r>
            <a:r>
              <a:rPr lang="en-GB" sz="1400" dirty="0" smtClean="0"/>
              <a:t>model.</a:t>
            </a:r>
          </a:p>
          <a:p>
            <a:pPr marL="0" indent="0">
              <a:buNone/>
            </a:pPr>
            <a:endParaRPr lang="en-GB" sz="1400" dirty="0" smtClean="0"/>
          </a:p>
          <a:p>
            <a:pPr marL="0" indent="0">
              <a:buNone/>
            </a:pPr>
            <a:r>
              <a:rPr lang="en-GB" sz="1800" dirty="0" smtClean="0">
                <a:hlinkClick r:id="rId2"/>
              </a:rPr>
              <a:t>http</a:t>
            </a:r>
            <a:r>
              <a:rPr lang="en-GB" sz="1800" dirty="0">
                <a:hlinkClick r:id="rId2"/>
              </a:rPr>
              <a:t>://youtu.be/1gzkCuLGzn0</a:t>
            </a:r>
            <a:endParaRPr lang="en-GB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3887273"/>
            <a:ext cx="2939303" cy="179030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3573016"/>
            <a:ext cx="2119016" cy="206786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35696" y="5677576"/>
            <a:ext cx="29393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Example of a rapid prototype model</a:t>
            </a:r>
            <a:endParaRPr lang="en-GB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5436096" y="5675590"/>
            <a:ext cx="32492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Nozzle on a 3D printer layering the ABS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408233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6301328" cy="53469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1800" dirty="0" smtClean="0">
                <a:solidFill>
                  <a:schemeClr val="accent1"/>
                </a:solidFill>
              </a:rPr>
              <a:t>Computer Generated 3D Modelling</a:t>
            </a:r>
            <a:endParaRPr lang="en-GB" sz="1800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GB" sz="1800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GB" sz="1400" dirty="0" smtClean="0">
                <a:solidFill>
                  <a:schemeClr val="accent1"/>
                </a:solidFill>
              </a:rPr>
              <a:t>Computer 3D Modelling  </a:t>
            </a:r>
            <a:r>
              <a:rPr lang="en-GB" sz="1400" dirty="0" smtClean="0"/>
              <a:t>- </a:t>
            </a:r>
            <a:r>
              <a:rPr lang="en-GB" altLang="en-US" sz="1400" dirty="0">
                <a:latin typeface="Arial" charset="0"/>
              </a:rPr>
              <a:t>The development of 3D modelling software enables </a:t>
            </a:r>
            <a:r>
              <a:rPr lang="en-GB" altLang="en-US" sz="1400" dirty="0" smtClean="0">
                <a:latin typeface="Arial" charset="0"/>
              </a:rPr>
              <a:t>designers and </a:t>
            </a:r>
            <a:r>
              <a:rPr lang="en-GB" altLang="en-US" sz="1400" dirty="0">
                <a:latin typeface="Arial" charset="0"/>
              </a:rPr>
              <a:t>engineers to create realistic 3D models of their designs. </a:t>
            </a:r>
            <a:endParaRPr lang="en-GB" altLang="en-US" sz="1400" dirty="0" smtClean="0">
              <a:latin typeface="Arial" charset="0"/>
            </a:endParaRPr>
          </a:p>
          <a:p>
            <a:pPr marL="0" indent="0">
              <a:buNone/>
            </a:pPr>
            <a:endParaRPr lang="en-GB" altLang="en-US" sz="1400" dirty="0">
              <a:latin typeface="Arial" charset="0"/>
            </a:endParaRPr>
          </a:p>
          <a:p>
            <a:pPr marL="0" indent="0">
              <a:buNone/>
            </a:pPr>
            <a:r>
              <a:rPr lang="en-GB" altLang="en-US" sz="1400" dirty="0"/>
              <a:t>A 3D computer model is a virtual object which can be rotated on screen and viewed from any angle.</a:t>
            </a:r>
          </a:p>
          <a:p>
            <a:pPr marL="0" indent="0">
              <a:buNone/>
            </a:pPr>
            <a:r>
              <a:rPr lang="en-GB" sz="1400" u="sng" dirty="0" smtClean="0"/>
              <a:t>Advantages of computer 3D modelling</a:t>
            </a:r>
          </a:p>
          <a:p>
            <a:pPr>
              <a:spcBef>
                <a:spcPct val="50000"/>
              </a:spcBef>
            </a:pPr>
            <a:r>
              <a:rPr lang="en-GB" altLang="en-US" sz="1400" dirty="0" smtClean="0"/>
              <a:t>Models can </a:t>
            </a:r>
            <a:r>
              <a:rPr lang="en-GB" altLang="en-US" sz="1400" dirty="0"/>
              <a:t>be produced very quickly.</a:t>
            </a:r>
          </a:p>
          <a:p>
            <a:pPr>
              <a:spcBef>
                <a:spcPct val="50000"/>
              </a:spcBef>
            </a:pPr>
            <a:r>
              <a:rPr lang="en-GB" altLang="en-US" sz="1400" dirty="0" smtClean="0"/>
              <a:t>Models can </a:t>
            </a:r>
            <a:r>
              <a:rPr lang="en-GB" altLang="en-US" sz="1400" dirty="0"/>
              <a:t>be modified very easily.</a:t>
            </a:r>
          </a:p>
          <a:p>
            <a:pPr>
              <a:spcBef>
                <a:spcPct val="50000"/>
              </a:spcBef>
            </a:pPr>
            <a:r>
              <a:rPr lang="en-GB" altLang="en-US" sz="1400" dirty="0" smtClean="0"/>
              <a:t>You can easily </a:t>
            </a:r>
            <a:r>
              <a:rPr lang="en-GB" altLang="en-US" sz="1400" dirty="0"/>
              <a:t>add colour &amp; surface texture.</a:t>
            </a:r>
          </a:p>
          <a:p>
            <a:pPr>
              <a:spcBef>
                <a:spcPct val="50000"/>
              </a:spcBef>
            </a:pPr>
            <a:r>
              <a:rPr lang="en-GB" altLang="en-US" sz="1400" dirty="0" smtClean="0"/>
              <a:t>You can test </a:t>
            </a:r>
            <a:r>
              <a:rPr lang="en-GB" altLang="en-US" sz="1400" dirty="0"/>
              <a:t>structural designs before building </a:t>
            </a:r>
            <a:r>
              <a:rPr lang="en-GB" altLang="en-US" sz="1400" dirty="0" err="1"/>
              <a:t>eg</a:t>
            </a:r>
            <a:r>
              <a:rPr lang="en-GB" altLang="en-US" sz="1400" dirty="0"/>
              <a:t> bridges &amp; skyscrapers.</a:t>
            </a:r>
          </a:p>
          <a:p>
            <a:pPr>
              <a:spcBef>
                <a:spcPct val="50000"/>
              </a:spcBef>
            </a:pPr>
            <a:r>
              <a:rPr lang="en-GB" altLang="en-US" sz="1400" dirty="0"/>
              <a:t>Easily sent by email to remote locations throughout the world.</a:t>
            </a:r>
          </a:p>
          <a:p>
            <a:pPr>
              <a:spcBef>
                <a:spcPct val="50000"/>
              </a:spcBef>
            </a:pPr>
            <a:r>
              <a:rPr lang="en-GB" altLang="en-US" sz="1400" dirty="0"/>
              <a:t>Less storage space required than a ‘real’ model.</a:t>
            </a:r>
          </a:p>
          <a:p>
            <a:pPr>
              <a:spcBef>
                <a:spcPct val="50000"/>
              </a:spcBef>
            </a:pPr>
            <a:r>
              <a:rPr lang="en-GB" altLang="en-US" sz="1400" dirty="0"/>
              <a:t>Used to create realistic simulations.</a:t>
            </a:r>
          </a:p>
          <a:p>
            <a:pPr>
              <a:spcBef>
                <a:spcPct val="50000"/>
              </a:spcBef>
            </a:pPr>
            <a:r>
              <a:rPr lang="en-GB" altLang="en-US" sz="1400" dirty="0"/>
              <a:t>Clients can explore virtual ‘walk through’ of 3D model designs</a:t>
            </a:r>
            <a:r>
              <a:rPr lang="en-GB" altLang="en-US" sz="1400" dirty="0" smtClean="0"/>
              <a:t>.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GB" altLang="en-US" sz="1400" u="sng" dirty="0" smtClean="0"/>
              <a:t>Disadvantage of Computer 3D modelling</a:t>
            </a:r>
          </a:p>
          <a:p>
            <a:pPr>
              <a:spcBef>
                <a:spcPct val="50000"/>
              </a:spcBef>
            </a:pPr>
            <a:r>
              <a:rPr lang="en-GB" altLang="en-US" sz="1400" dirty="0"/>
              <a:t>Computer generated models are virtual and can lack the feel of a traditional model which can be picked up and handled</a:t>
            </a:r>
            <a:r>
              <a:rPr lang="en-GB" altLang="en-US" sz="1400" dirty="0" smtClean="0"/>
              <a:t>.</a:t>
            </a:r>
            <a:endParaRPr lang="en-GB" altLang="en-US" sz="1400" dirty="0"/>
          </a:p>
          <a:p>
            <a:endParaRPr lang="en-GB" sz="14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1988840"/>
            <a:ext cx="2238162" cy="169296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9812" y="3749727"/>
            <a:ext cx="1866533" cy="1620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351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Custom 4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EA157A"/>
      </a:accent1>
      <a:accent2>
        <a:srgbClr val="138677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1355</TotalTime>
  <Words>608</Words>
  <Application>Microsoft Office PowerPoint</Application>
  <PresentationFormat>On-screen Show (4:3)</PresentationFormat>
  <Paragraphs>63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Aspect</vt:lpstr>
      <vt:lpstr>Modelling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RM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Desktop Publishing</dc:title>
  <dc:creator>mboyle</dc:creator>
  <cp:lastModifiedBy>Graham</cp:lastModifiedBy>
  <cp:revision>169</cp:revision>
  <dcterms:created xsi:type="dcterms:W3CDTF">2012-06-18T09:26:11Z</dcterms:created>
  <dcterms:modified xsi:type="dcterms:W3CDTF">2013-10-28T19:29:27Z</dcterms:modified>
</cp:coreProperties>
</file>